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9" r:id="rId4"/>
    <p:sldId id="260" r:id="rId5"/>
    <p:sldId id="267" r:id="rId6"/>
    <p:sldId id="262" r:id="rId7"/>
    <p:sldId id="258" r:id="rId8"/>
    <p:sldId id="268" r:id="rId9"/>
    <p:sldId id="261" r:id="rId10"/>
    <p:sldId id="264" r:id="rId11"/>
    <p:sldId id="269" r:id="rId12"/>
    <p:sldId id="265" r:id="rId13"/>
    <p:sldId id="276" r:id="rId14"/>
    <p:sldId id="278" r:id="rId15"/>
    <p:sldId id="279" r:id="rId16"/>
    <p:sldId id="277" r:id="rId17"/>
    <p:sldId id="275" r:id="rId18"/>
    <p:sldId id="270" r:id="rId19"/>
    <p:sldId id="271" r:id="rId20"/>
    <p:sldId id="272" r:id="rId21"/>
    <p:sldId id="273" r:id="rId22"/>
    <p:sldId id="274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901A-2725-651B-FB8D-D8D189237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FE55B-5CD0-34FF-7D80-70059F6F6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5CAE9-AFA2-A65E-86AF-40C187A5D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4118-1F9F-4133-8ECE-16FC89B9FCE9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92419-55FE-3F71-C0AD-01F5400A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789D1-1D75-14AE-1936-96767835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0A847-B1EB-4CDD-8BDE-FA544C68D8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22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D11B1-B783-013C-44DE-35B281D6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0E8D2-D8BA-4374-B657-7AD80AD03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3B248-3D17-2560-5F54-C4EE55303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4118-1F9F-4133-8ECE-16FC89B9FCE9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843E8-AFA7-B3DF-1AF0-B2CBB7074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590CA-6A3B-BD24-F3B7-926674D3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0A847-B1EB-4CDD-8BDE-FA544C68D8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131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37D8DD-8118-18B2-7192-A280B510D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DB49BD-3EA6-8FB1-583E-C3C0A1628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98832-5D2D-412B-9D67-1B19D53C6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4118-1F9F-4133-8ECE-16FC89B9FCE9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364CF-EBA3-2117-8EAC-E5F65654A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7A27C-9762-7567-18E4-589DF1B67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0A847-B1EB-4CDD-8BDE-FA544C68D8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469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ABF6-F5E1-20EF-37F8-E3286796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1987A-86A3-5C2B-2B45-9C1618CAA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C1C19-0256-ACF5-D966-E13C2FDEE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4118-1F9F-4133-8ECE-16FC89B9FCE9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1B786-B8C1-6CDA-083F-AA6BD3F1C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4AA30-2892-2685-F4B3-196B1C44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0A847-B1EB-4CDD-8BDE-FA544C68D8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911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14F6F-817A-AEE6-7A91-A2A3134B7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A1E71-4EA3-D2D7-B48E-3840CCCE3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BABF8-CD52-62A4-4FD2-FF22B8438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4118-1F9F-4133-8ECE-16FC89B9FCE9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05FDF-052A-7630-7C14-38FC73082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F8304-AAFB-482A-3E87-83DE35430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0A847-B1EB-4CDD-8BDE-FA544C68D8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374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EA34-56B3-64D9-D1E5-7156094E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B1427-49F4-AC92-38B7-38E536AFCA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6C02F-8A37-6987-C504-8A024F60C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1D487-5A1D-1AD8-0A1C-9C794465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4118-1F9F-4133-8ECE-16FC89B9FCE9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8CC66-EC7E-9CCC-3EBA-77B73BB4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AEFF6-90B0-1384-C278-559F7E114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0A847-B1EB-4CDD-8BDE-FA544C68D8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306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D122C-4BC9-9D37-9E22-3B10F65F9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24E46-E159-F706-6094-CDA2A1B4C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86827E-B95A-308E-2A57-09348A0EA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3340D8-DB08-77DD-40EC-BECC0A85F8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C98C6A-E5E9-3785-7467-AEAFDE4E5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454618-0116-8A42-DA6C-ACD934534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4118-1F9F-4133-8ECE-16FC89B9FCE9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18DF88-1272-E097-C646-B8207C8A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0184C9-D0A6-9A87-0792-F5E0018D1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0A847-B1EB-4CDD-8BDE-FA544C68D8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402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715BB-946D-8BC3-4C3C-1796EF13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C758C-5AFA-8045-755A-BDC3E85FB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4118-1F9F-4133-8ECE-16FC89B9FCE9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07C50-1B37-9805-F5F4-369A4617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2F319-36DE-F1B7-38D5-FA6FEF034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0A847-B1EB-4CDD-8BDE-FA544C68D8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887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1EA7C4-8EF7-5EF7-9A2D-17CBE834F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4118-1F9F-4133-8ECE-16FC89B9FCE9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39B8E-5A75-25A7-92D4-2CBB3054D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CDD0D-CDAA-FB7C-769E-7E93D534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0A847-B1EB-4CDD-8BDE-FA544C68D8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850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24BC-88C6-E343-1B8A-F9207414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D323E-EB91-99E6-B356-F15AD7E00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6D217-8FAF-816D-FAB0-F34B7FC70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7A991-4BAB-42AC-0587-241FECE6B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4118-1F9F-4133-8ECE-16FC89B9FCE9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20DAE-DEE2-E37D-3079-930A6BB9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28E49-F324-A6FF-A008-96A6EF23B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0A847-B1EB-4CDD-8BDE-FA544C68D8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333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3FE35-7908-CB59-938C-643E52BC4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0A8C7A-4DE2-5157-A84A-17589EDEBF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BC655-77FC-D787-2AA5-F9D3B6EE1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1156A-EF14-BC52-C946-3DCBC851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4118-1F9F-4133-8ECE-16FC89B9FCE9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05CF0-F0C1-29D3-7C0A-5F3D6855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3C1D3-C615-4268-4CD5-6CFDB37B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0A847-B1EB-4CDD-8BDE-FA544C68D8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11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490C1C-60A6-A457-5CCE-11400711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FBC24-DED5-C0DC-CF78-8E6B1437F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BEE28-F14E-FC74-0ECA-F908BD3F61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24118-1F9F-4133-8ECE-16FC89B9FCE9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0BD56-F2B8-5B1B-DA07-F816C2CCD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49ED5-93FD-E091-A4A0-0EC44053EF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0A847-B1EB-4CDD-8BDE-FA544C68D8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0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e.gov.it/sites/default/files/PNIEC_2023.pdf" TargetMode="External"/><Relationship Id="rId2" Type="http://schemas.openxmlformats.org/officeDocument/2006/relationships/hyperlink" Target="https://ourworldindata.org/energy/country/ital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lsole24ore.com/art/gas-2022-forniture-russia-scese-61percento-AElqjZYC" TargetMode="External"/><Relationship Id="rId4" Type="http://schemas.openxmlformats.org/officeDocument/2006/relationships/hyperlink" Target="https://dgsaie.mise.gov.it/gas_naturale_importazioni.ph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Video 22" descr="Windmills">
            <a:extLst>
              <a:ext uri="{FF2B5EF4-FFF2-40B4-BE49-F238E27FC236}">
                <a16:creationId xmlns:a16="http://schemas.microsoft.com/office/drawing/2014/main" id="{A8BB6789-702D-7446-3A1F-E54094D95B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177B3-19B9-EA37-48E5-5F63B8159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24740"/>
            <a:ext cx="10058400" cy="7534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it-IT" sz="5200" dirty="0"/>
              <a:t>Energy situation and strategy in </a:t>
            </a:r>
            <a:r>
              <a:rPr lang="it-IT" sz="5200" dirty="0" err="1"/>
              <a:t>Italy</a:t>
            </a:r>
            <a:endParaRPr lang="en-GB" sz="5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D3D1F-2EE3-C2D8-21C3-3C3004A66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979" y="979151"/>
            <a:ext cx="9622813" cy="5091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it-IT" dirty="0"/>
              <a:t>An </a:t>
            </a:r>
            <a:r>
              <a:rPr lang="it-IT" dirty="0" err="1"/>
              <a:t>overview</a:t>
            </a:r>
            <a:r>
              <a:rPr lang="it-IT" dirty="0"/>
              <a:t> of the 2023 national energy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102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567BED1-A576-24B0-91F2-C65CD22B2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00" y="28850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Renewable</a:t>
            </a:r>
            <a:r>
              <a:rPr lang="it-IT" sz="4000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energy in the </a:t>
            </a:r>
            <a:r>
              <a:rPr lang="it-IT" sz="4000" b="1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transport</a:t>
            </a:r>
            <a:r>
              <a:rPr lang="it-IT" sz="4000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</a:t>
            </a:r>
            <a:r>
              <a:rPr lang="it-IT" sz="4000" b="1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sector</a:t>
            </a:r>
            <a:endParaRPr lang="en-GB" sz="4000" b="1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pic>
        <p:nvPicPr>
          <p:cNvPr id="3" name="Picture 2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B67AB539-F91B-A5F5-832C-49F7090EE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31" y="1535112"/>
            <a:ext cx="6448801" cy="2361072"/>
          </a:xfrm>
          <a:prstGeom prst="rect">
            <a:avLst/>
          </a:prstGeom>
        </p:spPr>
      </p:pic>
      <p:pic>
        <p:nvPicPr>
          <p:cNvPr id="7" name="Picture 6" descr="A graph of a graph showing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0199A79-876E-7661-1884-A243C7DF9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31" y="4027671"/>
            <a:ext cx="6448801" cy="2334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88431-73A9-6E4C-98B0-ADA26DCF1EDB}"/>
              </a:ext>
            </a:extLst>
          </p:cNvPr>
          <p:cNvSpPr txBox="1"/>
          <p:nvPr/>
        </p:nvSpPr>
        <p:spPr>
          <a:xfrm>
            <a:off x="7449084" y="2166048"/>
            <a:ext cx="24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</a:rPr>
              <a:t>Baseline scenario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4B883-F30E-6BB1-505A-BAE5BF1EC237}"/>
              </a:ext>
            </a:extLst>
          </p:cNvPr>
          <p:cNvSpPr txBox="1"/>
          <p:nvPr/>
        </p:nvSpPr>
        <p:spPr>
          <a:xfrm>
            <a:off x="7653414" y="4993641"/>
            <a:ext cx="24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</a:rPr>
              <a:t>Target scenario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33E1B237-3F5A-62FF-EA02-D1AE17F31671}"/>
              </a:ext>
            </a:extLst>
          </p:cNvPr>
          <p:cNvSpPr/>
          <p:nvPr/>
        </p:nvSpPr>
        <p:spPr>
          <a:xfrm flipH="1" flipV="1">
            <a:off x="7449084" y="2627713"/>
            <a:ext cx="770211" cy="466089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4D4FC2B6-A972-8C9D-2874-DD90A315F3FC}"/>
              </a:ext>
            </a:extLst>
          </p:cNvPr>
          <p:cNvSpPr/>
          <p:nvPr/>
        </p:nvSpPr>
        <p:spPr>
          <a:xfrm flipH="1" flipV="1">
            <a:off x="7449084" y="5455306"/>
            <a:ext cx="770211" cy="466089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3" name="Picture 12" descr="A chart of different types of fuel&#10;&#10;Description automatically generated with medium confidence">
            <a:extLst>
              <a:ext uri="{FF2B5EF4-FFF2-40B4-BE49-F238E27FC236}">
                <a16:creationId xmlns:a16="http://schemas.microsoft.com/office/drawing/2014/main" id="{5254981A-31DB-21A0-4FE8-72A4D057D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711" y="2142721"/>
            <a:ext cx="1785432" cy="1286279"/>
          </a:xfrm>
          <a:prstGeom prst="rect">
            <a:avLst/>
          </a:prstGeom>
        </p:spPr>
      </p:pic>
      <p:pic>
        <p:nvPicPr>
          <p:cNvPr id="16" name="Picture 15" descr="A chart of different types of fuel&#10;&#10;Description automatically generated with medium confidence">
            <a:extLst>
              <a:ext uri="{FF2B5EF4-FFF2-40B4-BE49-F238E27FC236}">
                <a16:creationId xmlns:a16="http://schemas.microsoft.com/office/drawing/2014/main" id="{AD7D3191-E09D-3FFB-4E34-EB57DB951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176" y="4635116"/>
            <a:ext cx="1785432" cy="128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60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567BED1-A576-24B0-91F2-C65CD22B2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00" y="28850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b="1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Renewable</a:t>
            </a:r>
            <a:r>
              <a:rPr lang="it-IT" sz="4000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energy in the </a:t>
            </a:r>
            <a:r>
              <a:rPr lang="it-IT" sz="4000" b="1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transport</a:t>
            </a:r>
            <a:r>
              <a:rPr lang="it-IT" sz="4000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</a:t>
            </a:r>
            <a:r>
              <a:rPr lang="it-IT" sz="4000" b="1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sector</a:t>
            </a:r>
            <a:endParaRPr lang="en-GB" sz="4000" b="1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pic>
        <p:nvPicPr>
          <p:cNvPr id="4" name="Picture 3" descr="A graph showing the growth of the sector&#10;&#10;Description automatically generated">
            <a:extLst>
              <a:ext uri="{FF2B5EF4-FFF2-40B4-BE49-F238E27FC236}">
                <a16:creationId xmlns:a16="http://schemas.microsoft.com/office/drawing/2014/main" id="{13C83438-9B3B-9FD1-89C7-46C1CCA00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64" y="2008467"/>
            <a:ext cx="8631672" cy="3100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29F309-3F31-E79C-C340-885D77A38631}"/>
              </a:ext>
            </a:extLst>
          </p:cNvPr>
          <p:cNvSpPr txBox="1"/>
          <p:nvPr/>
        </p:nvSpPr>
        <p:spPr>
          <a:xfrm>
            <a:off x="1705582" y="1468831"/>
            <a:ext cx="2646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</a:rPr>
              <a:t>Projection</a:t>
            </a:r>
            <a:r>
              <a:rPr lang="it-IT" sz="2400" b="1" dirty="0">
                <a:solidFill>
                  <a:schemeClr val="bg1"/>
                </a:solidFill>
              </a:rPr>
              <a:t> to 2050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1478663C-F519-4A70-6BB5-57149F044AFC}"/>
              </a:ext>
            </a:extLst>
          </p:cNvPr>
          <p:cNvSpPr/>
          <p:nvPr/>
        </p:nvSpPr>
        <p:spPr>
          <a:xfrm flipH="1">
            <a:off x="851725" y="1699664"/>
            <a:ext cx="758952" cy="722376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" name="Picture 4" descr="A chart of different types of fuel&#10;&#10;Description automatically generated with medium confidence">
            <a:extLst>
              <a:ext uri="{FF2B5EF4-FFF2-40B4-BE49-F238E27FC236}">
                <a16:creationId xmlns:a16="http://schemas.microsoft.com/office/drawing/2014/main" id="{86957896-EAC8-7631-4B4B-BFE441049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996" y="5186546"/>
            <a:ext cx="1785432" cy="128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68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D47C3C46-1270-FA54-AE90-FA1721F5C419}"/>
              </a:ext>
            </a:extLst>
          </p:cNvPr>
          <p:cNvSpPr txBox="1">
            <a:spLocks/>
          </p:cNvSpPr>
          <p:nvPr/>
        </p:nvSpPr>
        <p:spPr>
          <a:xfrm>
            <a:off x="459564" y="2063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+mn-lt"/>
              </a:rPr>
              <a:t>Overall </a:t>
            </a:r>
            <a:r>
              <a:rPr lang="it-IT" sz="4000" dirty="0" err="1">
                <a:latin typeface="+mn-lt"/>
              </a:rPr>
              <a:t>renewable</a:t>
            </a:r>
            <a:r>
              <a:rPr lang="it-IT" sz="4000" dirty="0">
                <a:latin typeface="+mn-lt"/>
              </a:rPr>
              <a:t> energy in </a:t>
            </a:r>
            <a:r>
              <a:rPr lang="it-IT" sz="4000" dirty="0" err="1">
                <a:latin typeface="+mn-lt"/>
              </a:rPr>
              <a:t>Italy</a:t>
            </a:r>
            <a:endParaRPr lang="en-GB" sz="4000" dirty="0">
              <a:latin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7A75591-9EC9-072B-81F1-EDFDBE1DB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331" y="1564076"/>
            <a:ext cx="6448801" cy="23031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8C0434-43A6-BC6B-E1CF-17CCFA4D8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331" y="4051722"/>
            <a:ext cx="6448801" cy="22868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FAB1243-2D4B-45D9-0F5F-E562BCF28A87}"/>
              </a:ext>
            </a:extLst>
          </p:cNvPr>
          <p:cNvSpPr txBox="1"/>
          <p:nvPr/>
        </p:nvSpPr>
        <p:spPr>
          <a:xfrm>
            <a:off x="7449084" y="2166048"/>
            <a:ext cx="24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Baseline scenario</a:t>
            </a:r>
            <a:endParaRPr lang="en-GB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9E7138-16D7-2853-D1BA-363F028C2BA8}"/>
              </a:ext>
            </a:extLst>
          </p:cNvPr>
          <p:cNvSpPr txBox="1"/>
          <p:nvPr/>
        </p:nvSpPr>
        <p:spPr>
          <a:xfrm>
            <a:off x="7653414" y="4993641"/>
            <a:ext cx="24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Target scenario</a:t>
            </a:r>
            <a:endParaRPr lang="en-GB" sz="2400" dirty="0"/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DD12FA48-9ED7-A7D3-D948-EA670DCC2B3E}"/>
              </a:ext>
            </a:extLst>
          </p:cNvPr>
          <p:cNvSpPr/>
          <p:nvPr/>
        </p:nvSpPr>
        <p:spPr>
          <a:xfrm flipH="1" flipV="1">
            <a:off x="7449084" y="2627713"/>
            <a:ext cx="770211" cy="466089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C614EAD3-ADFA-B010-C427-C0D417958A06}"/>
              </a:ext>
            </a:extLst>
          </p:cNvPr>
          <p:cNvSpPr/>
          <p:nvPr/>
        </p:nvSpPr>
        <p:spPr>
          <a:xfrm flipH="1" flipV="1">
            <a:off x="7449084" y="5455306"/>
            <a:ext cx="770211" cy="466089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8016422-D611-DB96-870B-E26BE42C3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5837" y="2089105"/>
            <a:ext cx="2633247" cy="7354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B1E1E9-B0AC-CC6E-5FED-922442591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5836" y="4625935"/>
            <a:ext cx="2633247" cy="7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15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9873EDC-EBA2-C51A-EB91-2ED77A565E5F}"/>
              </a:ext>
            </a:extLst>
          </p:cNvPr>
          <p:cNvSpPr txBox="1">
            <a:spLocks/>
          </p:cNvSpPr>
          <p:nvPr/>
        </p:nvSpPr>
        <p:spPr>
          <a:xfrm>
            <a:off x="660732" y="153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+mn-lt"/>
              </a:rPr>
              <a:t>Overall </a:t>
            </a:r>
            <a:r>
              <a:rPr lang="it-IT" sz="4000" dirty="0" err="1">
                <a:latin typeface="+mn-lt"/>
              </a:rPr>
              <a:t>renewable</a:t>
            </a:r>
            <a:r>
              <a:rPr lang="it-IT" sz="4000" dirty="0">
                <a:latin typeface="+mn-lt"/>
              </a:rPr>
              <a:t> energy in </a:t>
            </a:r>
            <a:r>
              <a:rPr lang="it-IT" sz="4000" dirty="0" err="1">
                <a:latin typeface="+mn-lt"/>
              </a:rPr>
              <a:t>Italy</a:t>
            </a:r>
            <a:endParaRPr lang="en-GB" sz="4000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F81BA8-0B67-C463-531A-8EDBF89FF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2997" y="2008467"/>
            <a:ext cx="8626005" cy="31001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AC9180-622B-E7DC-DBE6-D446869B850C}"/>
              </a:ext>
            </a:extLst>
          </p:cNvPr>
          <p:cNvSpPr txBox="1"/>
          <p:nvPr/>
        </p:nvSpPr>
        <p:spPr>
          <a:xfrm>
            <a:off x="1705582" y="1468831"/>
            <a:ext cx="2646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Projection</a:t>
            </a:r>
            <a:r>
              <a:rPr lang="it-IT" sz="2400" dirty="0"/>
              <a:t> to 2050</a:t>
            </a:r>
            <a:endParaRPr lang="en-GB" sz="2400" dirty="0"/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41393067-F369-3098-409C-7F2D26BCADB4}"/>
              </a:ext>
            </a:extLst>
          </p:cNvPr>
          <p:cNvSpPr/>
          <p:nvPr/>
        </p:nvSpPr>
        <p:spPr>
          <a:xfrm flipH="1">
            <a:off x="851725" y="1699664"/>
            <a:ext cx="758952" cy="722376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53C3F0-B841-FA43-72A4-5800F019B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3147" y="5191867"/>
            <a:ext cx="3195569" cy="89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69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1B3F-39B4-4AC6-7DB6-5D188C88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/>
          </a:bodyPr>
          <a:lstStyle/>
          <a:p>
            <a:r>
              <a:rPr lang="it-IT" sz="3200" dirty="0" err="1">
                <a:latin typeface="+mn-lt"/>
              </a:rPr>
              <a:t>Italian</a:t>
            </a:r>
            <a:r>
              <a:rPr lang="it-IT" sz="3200" dirty="0">
                <a:latin typeface="+mn-lt"/>
              </a:rPr>
              <a:t> vs </a:t>
            </a:r>
            <a:r>
              <a:rPr lang="it-IT" sz="3200" dirty="0" err="1">
                <a:latin typeface="+mn-lt"/>
              </a:rPr>
              <a:t>European</a:t>
            </a:r>
            <a:r>
              <a:rPr lang="it-IT" sz="3200" dirty="0">
                <a:latin typeface="+mn-lt"/>
              </a:rPr>
              <a:t> Union targets for 2020</a:t>
            </a:r>
            <a:endParaRPr lang="en-GB" sz="3200" dirty="0">
              <a:latin typeface="+mn-lt"/>
            </a:endParaRPr>
          </a:p>
        </p:txBody>
      </p:sp>
      <p:pic>
        <p:nvPicPr>
          <p:cNvPr id="14" name="Content Placeholder 13" descr="A screenshot of a graph&#10;&#10;Description automatically generated">
            <a:extLst>
              <a:ext uri="{FF2B5EF4-FFF2-40B4-BE49-F238E27FC236}">
                <a16:creationId xmlns:a16="http://schemas.microsoft.com/office/drawing/2014/main" id="{70CA9524-894B-2638-C00F-4CFC60F35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771" y="2228927"/>
            <a:ext cx="8242457" cy="3544733"/>
          </a:xfrm>
        </p:spPr>
      </p:pic>
    </p:spTree>
    <p:extLst>
      <p:ext uri="{BB962C8B-B14F-4D97-AF65-F5344CB8AC3E}">
        <p14:creationId xmlns:p14="http://schemas.microsoft.com/office/powerpoint/2010/main" val="1445464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1B3F-39B4-4AC6-7DB6-5D188C88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/>
          </a:bodyPr>
          <a:lstStyle/>
          <a:p>
            <a:r>
              <a:rPr lang="it-IT" sz="3200" dirty="0" err="1">
                <a:latin typeface="+mn-lt"/>
              </a:rPr>
              <a:t>Italian</a:t>
            </a:r>
            <a:r>
              <a:rPr lang="it-IT" sz="3200" dirty="0">
                <a:latin typeface="+mn-lt"/>
              </a:rPr>
              <a:t> vs </a:t>
            </a:r>
            <a:r>
              <a:rPr lang="it-IT" sz="3200" dirty="0" err="1">
                <a:latin typeface="+mn-lt"/>
              </a:rPr>
              <a:t>European</a:t>
            </a:r>
            <a:r>
              <a:rPr lang="it-IT" sz="3200" dirty="0">
                <a:latin typeface="+mn-lt"/>
              </a:rPr>
              <a:t> Union targets for 2030</a:t>
            </a:r>
            <a:endParaRPr lang="en-GB" sz="3200" dirty="0">
              <a:latin typeface="+mn-lt"/>
            </a:endParaRP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635B4BB8-97A9-4A4E-7FA4-90D299B6F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00" y="2388636"/>
            <a:ext cx="10013400" cy="3006255"/>
          </a:xfrm>
        </p:spPr>
      </p:pic>
    </p:spTree>
    <p:extLst>
      <p:ext uri="{BB962C8B-B14F-4D97-AF65-F5344CB8AC3E}">
        <p14:creationId xmlns:p14="http://schemas.microsoft.com/office/powerpoint/2010/main" val="1004707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1B3F-39B4-4AC6-7DB6-5D188C88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/>
          </a:bodyPr>
          <a:lstStyle/>
          <a:p>
            <a:r>
              <a:rPr lang="it-IT" sz="3200" dirty="0" err="1">
                <a:latin typeface="+mn-lt"/>
              </a:rPr>
              <a:t>Italian</a:t>
            </a:r>
            <a:r>
              <a:rPr lang="it-IT" sz="3200" dirty="0">
                <a:latin typeface="+mn-lt"/>
              </a:rPr>
              <a:t> vs </a:t>
            </a:r>
            <a:r>
              <a:rPr lang="it-IT" sz="3200" dirty="0" err="1">
                <a:latin typeface="+mn-lt"/>
              </a:rPr>
              <a:t>European</a:t>
            </a:r>
            <a:r>
              <a:rPr lang="it-IT" sz="3200" dirty="0">
                <a:latin typeface="+mn-lt"/>
              </a:rPr>
              <a:t> Union targets for 2050</a:t>
            </a:r>
            <a:endParaRPr lang="en-GB" sz="3200" dirty="0">
              <a:latin typeface="+mn-lt"/>
            </a:endParaRP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C89FBD0C-7293-0636-DA66-C22C40BA6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719" y="2271807"/>
            <a:ext cx="8442562" cy="3458973"/>
          </a:xfrm>
        </p:spPr>
      </p:pic>
    </p:spTree>
    <p:extLst>
      <p:ext uri="{BB962C8B-B14F-4D97-AF65-F5344CB8AC3E}">
        <p14:creationId xmlns:p14="http://schemas.microsoft.com/office/powerpoint/2010/main" val="1416549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1B3F-39B4-4AC6-7DB6-5D188C88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it-IT" sz="4000" dirty="0">
                <a:latin typeface="+mn-lt"/>
              </a:rPr>
              <a:t>Energy security </a:t>
            </a:r>
            <a:r>
              <a:rPr lang="it-IT" sz="4000" dirty="0" err="1">
                <a:latin typeface="+mn-lt"/>
              </a:rPr>
              <a:t>dimension</a:t>
            </a:r>
            <a:endParaRPr lang="en-GB" sz="3200" dirty="0">
              <a:latin typeface="+mn-lt"/>
            </a:endParaRPr>
          </a:p>
        </p:txBody>
      </p:sp>
      <p:pic>
        <p:nvPicPr>
          <p:cNvPr id="5" name="Content Placeholder 4" descr="A metal straw on a map&#10;&#10;Description automatically generated">
            <a:extLst>
              <a:ext uri="{FF2B5EF4-FFF2-40B4-BE49-F238E27FC236}">
                <a16:creationId xmlns:a16="http://schemas.microsoft.com/office/drawing/2014/main" id="{54808E5D-9B73-94C1-E6FF-905A5DF21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249" y="2285184"/>
            <a:ext cx="7321502" cy="366075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1428D2-8D60-EFA8-1556-7FC552DB14DB}"/>
              </a:ext>
            </a:extLst>
          </p:cNvPr>
          <p:cNvSpPr txBox="1"/>
          <p:nvPr/>
        </p:nvSpPr>
        <p:spPr>
          <a:xfrm>
            <a:off x="2307142" y="1402147"/>
            <a:ext cx="7577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How </a:t>
            </a:r>
            <a:r>
              <a:rPr lang="it-IT" sz="2000" dirty="0" err="1"/>
              <a:t>will</a:t>
            </a:r>
            <a:r>
              <a:rPr lang="it-IT" sz="2000" dirty="0"/>
              <a:t> the </a:t>
            </a:r>
            <a:r>
              <a:rPr lang="it-IT" sz="2000" dirty="0" err="1"/>
              <a:t>russian</a:t>
            </a:r>
            <a:r>
              <a:rPr lang="it-IT" sz="2000" dirty="0"/>
              <a:t> </a:t>
            </a:r>
            <a:r>
              <a:rPr lang="it-IT" sz="2000" dirty="0" err="1"/>
              <a:t>invasion</a:t>
            </a:r>
            <a:r>
              <a:rPr lang="it-IT" sz="2000" dirty="0"/>
              <a:t> of Ukraine impact </a:t>
            </a:r>
            <a:r>
              <a:rPr lang="it-IT" sz="2000" dirty="0" err="1"/>
              <a:t>Italy’s</a:t>
            </a:r>
            <a:r>
              <a:rPr lang="it-IT" sz="2000" dirty="0"/>
              <a:t> energy supplies?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346004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1B3F-39B4-4AC6-7DB6-5D188C88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it-IT" sz="4000" dirty="0">
                <a:latin typeface="+mn-lt"/>
              </a:rPr>
              <a:t>Energy security </a:t>
            </a:r>
            <a:r>
              <a:rPr lang="it-IT" sz="4000" dirty="0" err="1">
                <a:latin typeface="+mn-lt"/>
              </a:rPr>
              <a:t>dimension</a:t>
            </a:r>
            <a:endParaRPr lang="en-GB" sz="3200" dirty="0">
              <a:latin typeface="+mn-lt"/>
            </a:endParaRPr>
          </a:p>
        </p:txBody>
      </p:sp>
      <p:pic>
        <p:nvPicPr>
          <p:cNvPr id="7" name="Content Placeholder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F5FC912-B5A7-9431-C74B-84CC8EDC9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63" y="2261585"/>
            <a:ext cx="8153874" cy="293833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CC9C00-A047-9629-8010-26659B83F94A}"/>
              </a:ext>
            </a:extLst>
          </p:cNvPr>
          <p:cNvSpPr txBox="1"/>
          <p:nvPr/>
        </p:nvSpPr>
        <p:spPr>
          <a:xfrm>
            <a:off x="4071439" y="5266384"/>
            <a:ext cx="479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Italian</a:t>
            </a:r>
            <a:r>
              <a:rPr lang="it-IT" dirty="0"/>
              <a:t> gas imports by country, </a:t>
            </a:r>
            <a:r>
              <a:rPr lang="it-IT" dirty="0" err="1"/>
              <a:t>since</a:t>
            </a:r>
            <a:r>
              <a:rPr lang="it-IT" dirty="0"/>
              <a:t> 1990 (MASE)</a:t>
            </a:r>
            <a:endParaRPr lang="en-GB" dirty="0"/>
          </a:p>
        </p:txBody>
      </p:sp>
      <p:pic>
        <p:nvPicPr>
          <p:cNvPr id="4" name="Picture 3" descr="A group of colored lines with text&#10;&#10;Description automatically generated with medium confidence">
            <a:extLst>
              <a:ext uri="{FF2B5EF4-FFF2-40B4-BE49-F238E27FC236}">
                <a16:creationId xmlns:a16="http://schemas.microsoft.com/office/drawing/2014/main" id="{6CD0ABC7-9363-B488-8F00-0E5414C21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17" y="2474137"/>
            <a:ext cx="1295581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06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1B3F-39B4-4AC6-7DB6-5D188C88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it-IT" sz="4000" dirty="0">
                <a:latin typeface="+mn-lt"/>
              </a:rPr>
              <a:t>Energy security </a:t>
            </a:r>
            <a:r>
              <a:rPr lang="it-IT" sz="4000" dirty="0" err="1">
                <a:latin typeface="+mn-lt"/>
              </a:rPr>
              <a:t>dimension</a:t>
            </a:r>
            <a:endParaRPr lang="en-GB" sz="3200" dirty="0">
              <a:latin typeface="+mn-lt"/>
            </a:endParaRPr>
          </a:p>
        </p:txBody>
      </p:sp>
      <p:pic>
        <p:nvPicPr>
          <p:cNvPr id="7" name="Content Placeholder 6" descr="A graph of 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1E1C38E7-7D74-19B9-C913-27845F22F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381" y="2166918"/>
            <a:ext cx="8471237" cy="31304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075D58-7F67-9694-3581-09B94D2D620C}"/>
              </a:ext>
            </a:extLst>
          </p:cNvPr>
          <p:cNvSpPr txBox="1"/>
          <p:nvPr/>
        </p:nvSpPr>
        <p:spPr>
          <a:xfrm>
            <a:off x="3201617" y="5304355"/>
            <a:ext cx="654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Italian</a:t>
            </a:r>
            <a:r>
              <a:rPr lang="it-IT" dirty="0"/>
              <a:t> strategy to set </a:t>
            </a:r>
            <a:r>
              <a:rPr lang="it-IT" dirty="0" err="1"/>
              <a:t>russian</a:t>
            </a:r>
            <a:r>
              <a:rPr lang="it-IT" dirty="0"/>
              <a:t> gas import to zero </a:t>
            </a:r>
            <a:r>
              <a:rPr lang="it-IT" dirty="0" err="1"/>
              <a:t>within</a:t>
            </a:r>
            <a:r>
              <a:rPr lang="it-IT" dirty="0"/>
              <a:t> 2025 (PNIEC)</a:t>
            </a:r>
            <a:endParaRPr lang="en-GB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F532D35-B8A2-54A7-C6B0-E17D950D6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521" y="2478167"/>
            <a:ext cx="2114845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33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D935-FF23-C136-B11F-8489E70FE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 err="1">
                <a:latin typeface="+mn-lt"/>
              </a:rPr>
              <a:t>Italy</a:t>
            </a:r>
            <a:r>
              <a:rPr lang="it-IT" sz="4000" dirty="0">
                <a:latin typeface="+mn-lt"/>
              </a:rPr>
              <a:t> energy mix in 2021</a:t>
            </a:r>
            <a:endParaRPr lang="en-GB" sz="4000" dirty="0">
              <a:latin typeface="+mn-lt"/>
            </a:endParaRPr>
          </a:p>
        </p:txBody>
      </p:sp>
      <p:pic>
        <p:nvPicPr>
          <p:cNvPr id="9" name="Content Placeholder 8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DE5A19EF-DA0C-AC5E-8111-E303C6679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37" y="2153599"/>
            <a:ext cx="4711168" cy="3730991"/>
          </a:xfrm>
        </p:spPr>
      </p:pic>
      <p:pic>
        <p:nvPicPr>
          <p:cNvPr id="13" name="Picture 12" descr="A pie chart with text on it&#10;&#10;Description automatically generated">
            <a:extLst>
              <a:ext uri="{FF2B5EF4-FFF2-40B4-BE49-F238E27FC236}">
                <a16:creationId xmlns:a16="http://schemas.microsoft.com/office/drawing/2014/main" id="{CE06B129-B9DA-04BB-CEE2-D7166787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55" y="2153599"/>
            <a:ext cx="4932202" cy="370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96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1B3F-39B4-4AC6-7DB6-5D188C88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it-IT" sz="4000" dirty="0">
                <a:latin typeface="+mn-lt"/>
              </a:rPr>
              <a:t>Energy security </a:t>
            </a:r>
            <a:r>
              <a:rPr lang="it-IT" sz="4000" dirty="0" err="1">
                <a:latin typeface="+mn-lt"/>
              </a:rPr>
              <a:t>dimension</a:t>
            </a:r>
            <a:endParaRPr lang="en-GB" sz="3200" dirty="0">
              <a:latin typeface="+mn-lt"/>
            </a:endParaRPr>
          </a:p>
        </p:txBody>
      </p:sp>
      <p:pic>
        <p:nvPicPr>
          <p:cNvPr id="7" name="Content Placeholder 6" descr="A graph with a line&#10;&#10;Description automatically generated">
            <a:extLst>
              <a:ext uri="{FF2B5EF4-FFF2-40B4-BE49-F238E27FC236}">
                <a16:creationId xmlns:a16="http://schemas.microsoft.com/office/drawing/2014/main" id="{E8DA3F78-6B5A-0B35-2B76-37B24321B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179" y="2340654"/>
            <a:ext cx="7877642" cy="289935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493341-E40D-D77B-1CCD-B211C449B0FC}"/>
              </a:ext>
            </a:extLst>
          </p:cNvPr>
          <p:cNvSpPr txBox="1"/>
          <p:nvPr/>
        </p:nvSpPr>
        <p:spPr>
          <a:xfrm>
            <a:off x="4071439" y="5294376"/>
            <a:ext cx="4162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Italian</a:t>
            </a:r>
            <a:r>
              <a:rPr lang="it-IT" dirty="0"/>
              <a:t> gas imports from Russia, </a:t>
            </a:r>
            <a:r>
              <a:rPr lang="it-IT" dirty="0" err="1"/>
              <a:t>since</a:t>
            </a:r>
            <a:r>
              <a:rPr lang="it-IT" dirty="0"/>
              <a:t> 1990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A2018-986D-4B25-B0B5-1D7240D6C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94" y="2584486"/>
            <a:ext cx="1848108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90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1B3F-39B4-4AC6-7DB6-5D188C88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it-IT" sz="4000" dirty="0" err="1">
                <a:latin typeface="+mn-lt"/>
              </a:rPr>
              <a:t>Conclusions</a:t>
            </a:r>
            <a:endParaRPr lang="en-GB" sz="32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F061F-C017-756B-BE3E-396A78613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Ukraine war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highlighted</a:t>
            </a:r>
            <a:r>
              <a:rPr lang="it-IT" dirty="0"/>
              <a:t> the strong </a:t>
            </a:r>
            <a:r>
              <a:rPr lang="it-IT" dirty="0" err="1"/>
              <a:t>dependency</a:t>
            </a:r>
            <a:r>
              <a:rPr lang="it-IT" dirty="0"/>
              <a:t> of the </a:t>
            </a:r>
            <a:r>
              <a:rPr lang="it-IT" dirty="0" err="1"/>
              <a:t>italian</a:t>
            </a:r>
            <a:r>
              <a:rPr lang="it-IT" dirty="0"/>
              <a:t> energy system from </a:t>
            </a:r>
            <a:r>
              <a:rPr lang="it-IT" dirty="0" err="1"/>
              <a:t>foreign</a:t>
            </a:r>
            <a:r>
              <a:rPr lang="it-IT" dirty="0"/>
              <a:t> </a:t>
            </a:r>
            <a:r>
              <a:rPr lang="it-IT" dirty="0" err="1"/>
              <a:t>states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potentially</a:t>
            </a:r>
            <a:r>
              <a:rPr lang="it-IT" dirty="0"/>
              <a:t> a </a:t>
            </a:r>
            <a:r>
              <a:rPr lang="it-IT" dirty="0" err="1"/>
              <a:t>serious</a:t>
            </a:r>
            <a:r>
              <a:rPr lang="it-IT" dirty="0"/>
              <a:t> </a:t>
            </a:r>
            <a:r>
              <a:rPr lang="it-IT" dirty="0" err="1"/>
              <a:t>threat</a:t>
            </a:r>
            <a:r>
              <a:rPr lang="it-IT" dirty="0"/>
              <a:t> to the energy security of the country.</a:t>
            </a:r>
          </a:p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efforts</a:t>
            </a:r>
            <a:r>
              <a:rPr lang="it-IT" dirty="0"/>
              <a:t> are </a:t>
            </a:r>
            <a:r>
              <a:rPr lang="it-IT" dirty="0" err="1"/>
              <a:t>being</a:t>
            </a:r>
            <a:r>
              <a:rPr lang="it-IT" dirty="0"/>
              <a:t> made to </a:t>
            </a:r>
            <a:r>
              <a:rPr lang="it-IT" dirty="0" err="1"/>
              <a:t>replace</a:t>
            </a:r>
            <a:r>
              <a:rPr lang="it-IT" dirty="0"/>
              <a:t> the imports of </a:t>
            </a:r>
            <a:r>
              <a:rPr lang="it-IT" dirty="0" err="1"/>
              <a:t>russian</a:t>
            </a:r>
            <a:r>
              <a:rPr lang="it-IT" dirty="0"/>
              <a:t> </a:t>
            </a:r>
            <a:r>
              <a:rPr lang="it-IT" dirty="0" err="1"/>
              <a:t>natural</a:t>
            </a:r>
            <a:r>
              <a:rPr lang="it-IT" dirty="0"/>
              <a:t> gas in the </a:t>
            </a:r>
            <a:r>
              <a:rPr lang="it-IT" dirty="0" err="1"/>
              <a:t>next</a:t>
            </a:r>
            <a:r>
              <a:rPr lang="it-IT" dirty="0"/>
              <a:t>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years</a:t>
            </a:r>
            <a:r>
              <a:rPr lang="it-IT" dirty="0"/>
              <a:t>, and </a:t>
            </a:r>
            <a:r>
              <a:rPr lang="it-IT" dirty="0" err="1"/>
              <a:t>encouraging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achieved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419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1B3F-39B4-4AC6-7DB6-5D188C88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it-IT" sz="4000" dirty="0" err="1">
                <a:latin typeface="+mn-lt"/>
              </a:rPr>
              <a:t>Conclusions</a:t>
            </a:r>
            <a:endParaRPr lang="en-GB" sz="32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F061F-C017-756B-BE3E-396A78613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Regarding</a:t>
            </a:r>
            <a:r>
              <a:rPr lang="it-IT" dirty="0"/>
              <a:t> energy </a:t>
            </a:r>
            <a:r>
              <a:rPr lang="it-IT" dirty="0" err="1"/>
              <a:t>sustainability</a:t>
            </a:r>
            <a:r>
              <a:rPr lang="it-IT" dirty="0"/>
              <a:t>, the 2030 targets for </a:t>
            </a:r>
            <a:r>
              <a:rPr lang="it-IT" dirty="0" err="1"/>
              <a:t>renewable</a:t>
            </a:r>
            <a:r>
              <a:rPr lang="it-IT" dirty="0"/>
              <a:t> sources </a:t>
            </a:r>
            <a:r>
              <a:rPr lang="it-IT" dirty="0" err="1"/>
              <a:t>proposed</a:t>
            </a:r>
            <a:r>
              <a:rPr lang="it-IT" dirty="0"/>
              <a:t> by the </a:t>
            </a:r>
            <a:r>
              <a:rPr lang="it-IT" dirty="0" err="1"/>
              <a:t>italian</a:t>
            </a:r>
            <a:r>
              <a:rPr lang="it-IT" dirty="0"/>
              <a:t> government are </a:t>
            </a:r>
            <a:r>
              <a:rPr lang="it-IT" dirty="0" err="1"/>
              <a:t>mostly</a:t>
            </a:r>
            <a:r>
              <a:rPr lang="it-IT" dirty="0"/>
              <a:t> </a:t>
            </a:r>
            <a:r>
              <a:rPr lang="it-IT" dirty="0" err="1"/>
              <a:t>aligned</a:t>
            </a:r>
            <a:r>
              <a:rPr lang="it-IT" dirty="0"/>
              <a:t> with the </a:t>
            </a:r>
            <a:r>
              <a:rPr lang="it-IT" dirty="0" err="1"/>
              <a:t>European</a:t>
            </a:r>
            <a:r>
              <a:rPr lang="it-IT" dirty="0"/>
              <a:t> Union </a:t>
            </a:r>
            <a:r>
              <a:rPr lang="it-IT" dirty="0" err="1"/>
              <a:t>directives</a:t>
            </a:r>
            <a:r>
              <a:rPr lang="it-IT" dirty="0"/>
              <a:t>.</a:t>
            </a:r>
          </a:p>
          <a:p>
            <a:r>
              <a:rPr lang="it-IT" dirty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reach</a:t>
            </a:r>
            <a:r>
              <a:rPr lang="it-IT" dirty="0"/>
              <a:t> complete </a:t>
            </a:r>
            <a:r>
              <a:rPr lang="it-IT" dirty="0" err="1"/>
              <a:t>climate</a:t>
            </a:r>
            <a:r>
              <a:rPr lang="it-IT" dirty="0"/>
              <a:t> </a:t>
            </a:r>
            <a:r>
              <a:rPr lang="it-IT" dirty="0" err="1"/>
              <a:t>neutrality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2050, </a:t>
            </a:r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efforts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needed</a:t>
            </a:r>
            <a:r>
              <a:rPr lang="it-IT" dirty="0"/>
              <a:t> in the </a:t>
            </a:r>
            <a:r>
              <a:rPr lang="it-IT" dirty="0" err="1"/>
              <a:t>next</a:t>
            </a:r>
            <a:r>
              <a:rPr lang="it-IT" dirty="0"/>
              <a:t> </a:t>
            </a:r>
            <a:r>
              <a:rPr lang="it-IT" dirty="0" err="1"/>
              <a:t>decades</a:t>
            </a:r>
            <a:r>
              <a:rPr lang="it-IT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7534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1B3F-39B4-4AC6-7DB6-5D188C88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it-IT" sz="4000" dirty="0">
                <a:latin typeface="+mn-lt"/>
              </a:rPr>
              <a:t>Sources</a:t>
            </a:r>
            <a:endParaRPr lang="en-GB" sz="32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F061F-C017-756B-BE3E-396A78613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https://ourworldindata.org/energy/country/italy</a:t>
            </a:r>
            <a:endParaRPr lang="en-GB" dirty="0"/>
          </a:p>
          <a:p>
            <a:r>
              <a:rPr lang="en-GB" dirty="0">
                <a:hlinkClick r:id="rId3"/>
              </a:rPr>
              <a:t>https://www.mase.gov.it/sites/default/files/PNIEC_2023.pdf</a:t>
            </a:r>
            <a:endParaRPr lang="en-GB" dirty="0"/>
          </a:p>
          <a:p>
            <a:r>
              <a:rPr lang="en-GB" dirty="0">
                <a:hlinkClick r:id="rId4"/>
              </a:rPr>
              <a:t>https://dgsaie.mise.gov.it/gas_naturale_importazioni.php</a:t>
            </a:r>
            <a:endParaRPr lang="en-GB" dirty="0"/>
          </a:p>
          <a:p>
            <a:r>
              <a:rPr lang="en-GB" dirty="0">
                <a:hlinkClick r:id="rId5"/>
              </a:rPr>
              <a:t>https://www.ilsole24ore.com/art/gas-2022-forniture-russia-scese-61percento-AElqjZYC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0355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CF1FE-C042-4E64-30AA-66924993D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000" dirty="0" err="1">
                <a:latin typeface="+mn-lt"/>
              </a:rPr>
              <a:t>Renewable</a:t>
            </a:r>
            <a:r>
              <a:rPr lang="it-IT" sz="4000" dirty="0">
                <a:latin typeface="+mn-lt"/>
              </a:rPr>
              <a:t> energy for </a:t>
            </a:r>
            <a:r>
              <a:rPr lang="it-IT" sz="4000" dirty="0" err="1">
                <a:latin typeface="+mn-lt"/>
              </a:rPr>
              <a:t>electricity</a:t>
            </a:r>
            <a:r>
              <a:rPr lang="it-IT" sz="4000" dirty="0">
                <a:latin typeface="+mn-lt"/>
              </a:rPr>
              <a:t> production</a:t>
            </a:r>
            <a:endParaRPr lang="en-GB" sz="4000" dirty="0">
              <a:latin typeface="+mn-lt"/>
            </a:endParaRPr>
          </a:p>
        </p:txBody>
      </p:sp>
      <p:pic>
        <p:nvPicPr>
          <p:cNvPr id="16" name="Content Placeholder 15" descr="Solar panels on a roof&#10;&#10;Description automatically generated">
            <a:extLst>
              <a:ext uri="{FF2B5EF4-FFF2-40B4-BE49-F238E27FC236}">
                <a16:creationId xmlns:a16="http://schemas.microsoft.com/office/drawing/2014/main" id="{4A685E2F-4FBB-6B30-FDA8-BCB4EB8268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pic>
        <p:nvPicPr>
          <p:cNvPr id="20" name="Content Placeholder 19" descr="A row of wind turbines in the ocean&#10;&#10;Description automatically generated">
            <a:extLst>
              <a:ext uri="{FF2B5EF4-FFF2-40B4-BE49-F238E27FC236}">
                <a16:creationId xmlns:a16="http://schemas.microsoft.com/office/drawing/2014/main" id="{70F89CC8-7A15-9594-B570-BA7D8DA80B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526"/>
            <a:ext cx="5181600" cy="3453536"/>
          </a:xfrm>
        </p:spPr>
      </p:pic>
    </p:spTree>
    <p:extLst>
      <p:ext uri="{BB962C8B-B14F-4D97-AF65-F5344CB8AC3E}">
        <p14:creationId xmlns:p14="http://schemas.microsoft.com/office/powerpoint/2010/main" val="4102126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567BED1-A576-24B0-91F2-C65CD22B2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-102636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dirty="0" err="1">
                <a:latin typeface="+mn-lt"/>
              </a:rPr>
              <a:t>Renewable</a:t>
            </a:r>
            <a:r>
              <a:rPr lang="it-IT" sz="4000" dirty="0">
                <a:latin typeface="+mn-lt"/>
              </a:rPr>
              <a:t> energy for </a:t>
            </a:r>
            <a:r>
              <a:rPr lang="it-IT" sz="4000" dirty="0" err="1">
                <a:latin typeface="+mn-lt"/>
              </a:rPr>
              <a:t>electricity</a:t>
            </a:r>
            <a:r>
              <a:rPr lang="it-IT" sz="4000" dirty="0">
                <a:latin typeface="+mn-lt"/>
              </a:rPr>
              <a:t> production</a:t>
            </a:r>
            <a:endParaRPr lang="en-GB" sz="4000" dirty="0">
              <a:latin typeface="+mn-lt"/>
            </a:endParaRPr>
          </a:p>
        </p:txBody>
      </p:sp>
      <p:pic>
        <p:nvPicPr>
          <p:cNvPr id="3" name="Picture 2" descr="A graph showing the growth of the electricity sector&#10;&#10;Description automatically generated with medium confidence">
            <a:extLst>
              <a:ext uri="{FF2B5EF4-FFF2-40B4-BE49-F238E27FC236}">
                <a16:creationId xmlns:a16="http://schemas.microsoft.com/office/drawing/2014/main" id="{D6B7DFD5-2B00-EEC9-FBFA-73557F057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190" y="1443272"/>
            <a:ext cx="6519605" cy="2424041"/>
          </a:xfrm>
          <a:prstGeom prst="rect">
            <a:avLst/>
          </a:prstGeom>
        </p:spPr>
      </p:pic>
      <p:pic>
        <p:nvPicPr>
          <p:cNvPr id="12" name="Picture 11" descr="A graph showing the growth of the company&#10;&#10;Description automatically generated with medium confidence">
            <a:extLst>
              <a:ext uri="{FF2B5EF4-FFF2-40B4-BE49-F238E27FC236}">
                <a16:creationId xmlns:a16="http://schemas.microsoft.com/office/drawing/2014/main" id="{ADE123AC-3006-6467-D055-0A2087BF6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190" y="4091599"/>
            <a:ext cx="6519605" cy="2376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73F729-B16A-4707-8564-312C629313AD}"/>
              </a:ext>
            </a:extLst>
          </p:cNvPr>
          <p:cNvSpPr txBox="1"/>
          <p:nvPr/>
        </p:nvSpPr>
        <p:spPr>
          <a:xfrm>
            <a:off x="929412" y="1443272"/>
            <a:ext cx="24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</a:rPr>
              <a:t>Baseline scenario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C3D33-43DD-D605-9CEC-31D8D1E8AB9A}"/>
              </a:ext>
            </a:extLst>
          </p:cNvPr>
          <p:cNvSpPr txBox="1"/>
          <p:nvPr/>
        </p:nvSpPr>
        <p:spPr>
          <a:xfrm>
            <a:off x="1133742" y="4270865"/>
            <a:ext cx="24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</a:rPr>
              <a:t>Target scenario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5D8005F8-592C-849C-C9B0-6D676181CA12}"/>
              </a:ext>
            </a:extLst>
          </p:cNvPr>
          <p:cNvSpPr/>
          <p:nvPr/>
        </p:nvSpPr>
        <p:spPr>
          <a:xfrm flipV="1">
            <a:off x="2434419" y="1909360"/>
            <a:ext cx="856488" cy="461666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B2915EA2-2B90-0F99-AF9E-E52D2FB5582D}"/>
              </a:ext>
            </a:extLst>
          </p:cNvPr>
          <p:cNvSpPr/>
          <p:nvPr/>
        </p:nvSpPr>
        <p:spPr>
          <a:xfrm flipV="1">
            <a:off x="2354466" y="4722043"/>
            <a:ext cx="856488" cy="461666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9" name="Picture 8" descr="A chart with different colors and text&#10;&#10;Description automatically generated with medium confidence">
            <a:extLst>
              <a:ext uri="{FF2B5EF4-FFF2-40B4-BE49-F238E27FC236}">
                <a16:creationId xmlns:a16="http://schemas.microsoft.com/office/drawing/2014/main" id="{425F4FF0-C69A-EE6D-55F6-68E3BCF72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749" y="2008741"/>
            <a:ext cx="1643115" cy="1293102"/>
          </a:xfrm>
          <a:prstGeom prst="rect">
            <a:avLst/>
          </a:prstGeom>
        </p:spPr>
      </p:pic>
      <p:pic>
        <p:nvPicPr>
          <p:cNvPr id="10" name="Picture 9" descr="A chart with different colors and text&#10;&#10;Description automatically generated with medium confidence">
            <a:extLst>
              <a:ext uri="{FF2B5EF4-FFF2-40B4-BE49-F238E27FC236}">
                <a16:creationId xmlns:a16="http://schemas.microsoft.com/office/drawing/2014/main" id="{DCCFB66B-2533-CD62-B28B-5C99C441F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748" y="4653127"/>
            <a:ext cx="1643115" cy="12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7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567BED1-A576-24B0-91F2-C65CD22B2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-102636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dirty="0" err="1">
                <a:latin typeface="+mn-lt"/>
              </a:rPr>
              <a:t>Renewable</a:t>
            </a:r>
            <a:r>
              <a:rPr lang="it-IT" sz="4000" dirty="0">
                <a:latin typeface="+mn-lt"/>
              </a:rPr>
              <a:t> energy for </a:t>
            </a:r>
            <a:r>
              <a:rPr lang="it-IT" sz="4000" dirty="0" err="1">
                <a:latin typeface="+mn-lt"/>
              </a:rPr>
              <a:t>electricity</a:t>
            </a:r>
            <a:r>
              <a:rPr lang="it-IT" sz="4000" dirty="0">
                <a:latin typeface="+mn-lt"/>
              </a:rPr>
              <a:t> production</a:t>
            </a:r>
            <a:endParaRPr lang="en-GB" sz="4000" dirty="0">
              <a:latin typeface="+mn-lt"/>
            </a:endParaRPr>
          </a:p>
        </p:txBody>
      </p:sp>
      <p:pic>
        <p:nvPicPr>
          <p:cNvPr id="4" name="Picture 3" descr="A graph showing the growth of electricity&#10;&#10;Description automatically generated">
            <a:extLst>
              <a:ext uri="{FF2B5EF4-FFF2-40B4-BE49-F238E27FC236}">
                <a16:creationId xmlns:a16="http://schemas.microsoft.com/office/drawing/2014/main" id="{646BA053-2742-C974-3535-7B99FC02C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012" y="2413979"/>
            <a:ext cx="7647976" cy="28193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2441A5-6BF2-D3B1-B514-5EDAA5636613}"/>
              </a:ext>
            </a:extLst>
          </p:cNvPr>
          <p:cNvSpPr txBox="1"/>
          <p:nvPr/>
        </p:nvSpPr>
        <p:spPr>
          <a:xfrm>
            <a:off x="2098774" y="1952314"/>
            <a:ext cx="2646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</a:rPr>
              <a:t>Projection</a:t>
            </a:r>
            <a:r>
              <a:rPr lang="it-IT" sz="2400" b="1" dirty="0">
                <a:solidFill>
                  <a:schemeClr val="bg1"/>
                </a:solidFill>
              </a:rPr>
              <a:t> to 2050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F8317B88-0E21-CD25-39D5-23D6212208DC}"/>
              </a:ext>
            </a:extLst>
          </p:cNvPr>
          <p:cNvSpPr/>
          <p:nvPr/>
        </p:nvSpPr>
        <p:spPr>
          <a:xfrm flipH="1">
            <a:off x="1244917" y="2183147"/>
            <a:ext cx="758952" cy="722376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" name="Picture 4" descr="A chart with different colors and text&#10;&#10;Description automatically generated with medium confidence">
            <a:extLst>
              <a:ext uri="{FF2B5EF4-FFF2-40B4-BE49-F238E27FC236}">
                <a16:creationId xmlns:a16="http://schemas.microsoft.com/office/drawing/2014/main" id="{825F50C1-2B4D-D666-64D5-F581591FE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697" y="5317270"/>
            <a:ext cx="1643115" cy="12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9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CF1FE-C042-4E64-30AA-66924993D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000" dirty="0" err="1">
                <a:latin typeface="+mn-lt"/>
              </a:rPr>
              <a:t>Renewable</a:t>
            </a:r>
            <a:r>
              <a:rPr lang="it-IT" sz="4000" dirty="0">
                <a:latin typeface="+mn-lt"/>
              </a:rPr>
              <a:t> energy for </a:t>
            </a:r>
            <a:r>
              <a:rPr lang="it-IT" sz="4000" dirty="0" err="1">
                <a:latin typeface="+mn-lt"/>
              </a:rPr>
              <a:t>heating</a:t>
            </a:r>
            <a:r>
              <a:rPr lang="it-IT" sz="4000" dirty="0">
                <a:latin typeface="+mn-lt"/>
              </a:rPr>
              <a:t> and </a:t>
            </a:r>
            <a:r>
              <a:rPr lang="it-IT" sz="4000" dirty="0" err="1">
                <a:latin typeface="+mn-lt"/>
              </a:rPr>
              <a:t>cooling</a:t>
            </a:r>
            <a:endParaRPr lang="en-GB" sz="4000" dirty="0">
              <a:latin typeface="+mn-lt"/>
            </a:endParaRPr>
          </a:p>
        </p:txBody>
      </p:sp>
      <p:pic>
        <p:nvPicPr>
          <p:cNvPr id="6" name="Content Placeholder 5" descr="A green plant growing from wood pellets&#10;&#10;Description automatically generated">
            <a:extLst>
              <a:ext uri="{FF2B5EF4-FFF2-40B4-BE49-F238E27FC236}">
                <a16:creationId xmlns:a16="http://schemas.microsoft.com/office/drawing/2014/main" id="{875E8FDB-F900-A5BE-119D-0411599BD5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1712"/>
            <a:ext cx="5181600" cy="3459164"/>
          </a:xfrm>
        </p:spPr>
      </p:pic>
      <p:pic>
        <p:nvPicPr>
          <p:cNvPr id="8" name="Content Placeholder 7" descr="A person working on a air conditioner&#10;&#10;Description automatically generated">
            <a:extLst>
              <a:ext uri="{FF2B5EF4-FFF2-40B4-BE49-F238E27FC236}">
                <a16:creationId xmlns:a16="http://schemas.microsoft.com/office/drawing/2014/main" id="{3A47FC51-9DB2-6956-9E96-8EBEAB8904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5612"/>
            <a:ext cx="5181600" cy="3451364"/>
          </a:xfrm>
        </p:spPr>
      </p:pic>
    </p:spTree>
    <p:extLst>
      <p:ext uri="{BB962C8B-B14F-4D97-AF65-F5344CB8AC3E}">
        <p14:creationId xmlns:p14="http://schemas.microsoft.com/office/powerpoint/2010/main" val="174090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1C8858-34BD-1D73-19D4-A5341A00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-102636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dirty="0" err="1">
                <a:latin typeface="+mn-lt"/>
              </a:rPr>
              <a:t>Renewable</a:t>
            </a:r>
            <a:r>
              <a:rPr lang="it-IT" sz="4000" dirty="0">
                <a:latin typeface="+mn-lt"/>
              </a:rPr>
              <a:t> energy for </a:t>
            </a:r>
            <a:r>
              <a:rPr lang="it-IT" sz="4000" dirty="0" err="1">
                <a:latin typeface="+mn-lt"/>
              </a:rPr>
              <a:t>heating</a:t>
            </a:r>
            <a:r>
              <a:rPr lang="it-IT" sz="4000" dirty="0">
                <a:latin typeface="+mn-lt"/>
              </a:rPr>
              <a:t> and </a:t>
            </a:r>
            <a:r>
              <a:rPr lang="it-IT" sz="4000" dirty="0" err="1">
                <a:latin typeface="+mn-lt"/>
              </a:rPr>
              <a:t>cooling</a:t>
            </a:r>
            <a:endParaRPr lang="en-GB" sz="4000" dirty="0">
              <a:latin typeface="+mn-lt"/>
            </a:endParaRPr>
          </a:p>
        </p:txBody>
      </p:sp>
      <p:pic>
        <p:nvPicPr>
          <p:cNvPr id="3" name="Picture 2" descr="A graph showing the growth of the thermal sector&#10;&#10;Description automatically generated">
            <a:extLst>
              <a:ext uri="{FF2B5EF4-FFF2-40B4-BE49-F238E27FC236}">
                <a16:creationId xmlns:a16="http://schemas.microsoft.com/office/drawing/2014/main" id="{FB081C18-B3C2-A5CD-C73A-2721ACAF2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860" y="1512332"/>
            <a:ext cx="6596326" cy="2382193"/>
          </a:xfrm>
          <a:prstGeom prst="rect">
            <a:avLst/>
          </a:prstGeom>
        </p:spPr>
      </p:pic>
      <p:pic>
        <p:nvPicPr>
          <p:cNvPr id="5" name="Picture 4" descr="A graph with a green and red line&#10;&#10;Description automatically generated with medium confidence">
            <a:extLst>
              <a:ext uri="{FF2B5EF4-FFF2-40B4-BE49-F238E27FC236}">
                <a16:creationId xmlns:a16="http://schemas.microsoft.com/office/drawing/2014/main" id="{21C135B8-023B-A15B-A664-CAEF5C934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860" y="4211362"/>
            <a:ext cx="6571096" cy="23610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E31326-EA86-CBA9-EA22-E03DB07CF246}"/>
              </a:ext>
            </a:extLst>
          </p:cNvPr>
          <p:cNvSpPr txBox="1"/>
          <p:nvPr/>
        </p:nvSpPr>
        <p:spPr>
          <a:xfrm>
            <a:off x="929412" y="1443272"/>
            <a:ext cx="24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</a:rPr>
              <a:t>Baseline scenario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AD92F-C929-277F-466E-FD175855F2C5}"/>
              </a:ext>
            </a:extLst>
          </p:cNvPr>
          <p:cNvSpPr txBox="1"/>
          <p:nvPr/>
        </p:nvSpPr>
        <p:spPr>
          <a:xfrm>
            <a:off x="1133742" y="4270865"/>
            <a:ext cx="24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</a:rPr>
              <a:t>Target scenario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3210311A-723F-99A1-D11F-AAC255CA5BF2}"/>
              </a:ext>
            </a:extLst>
          </p:cNvPr>
          <p:cNvSpPr/>
          <p:nvPr/>
        </p:nvSpPr>
        <p:spPr>
          <a:xfrm flipV="1">
            <a:off x="2434419" y="1909360"/>
            <a:ext cx="856488" cy="461666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76A1C8B5-A017-A759-9337-5742D6EF858A}"/>
              </a:ext>
            </a:extLst>
          </p:cNvPr>
          <p:cNvSpPr/>
          <p:nvPr/>
        </p:nvSpPr>
        <p:spPr>
          <a:xfrm flipV="1">
            <a:off x="2354466" y="4722043"/>
            <a:ext cx="856488" cy="461666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3" name="Picture 12" descr="A chart of different colors&#10;&#10;Description automatically generated">
            <a:extLst>
              <a:ext uri="{FF2B5EF4-FFF2-40B4-BE49-F238E27FC236}">
                <a16:creationId xmlns:a16="http://schemas.microsoft.com/office/drawing/2014/main" id="{6B8172FE-12BC-0F15-2162-DE4573B84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408" y="1976340"/>
            <a:ext cx="1721472" cy="1466089"/>
          </a:xfrm>
          <a:prstGeom prst="rect">
            <a:avLst/>
          </a:prstGeom>
        </p:spPr>
      </p:pic>
      <p:pic>
        <p:nvPicPr>
          <p:cNvPr id="14" name="Picture 13" descr="A chart of different colors&#10;&#10;Description automatically generated">
            <a:extLst>
              <a:ext uri="{FF2B5EF4-FFF2-40B4-BE49-F238E27FC236}">
                <a16:creationId xmlns:a16="http://schemas.microsoft.com/office/drawing/2014/main" id="{D8A4B6F7-5502-FE1B-585B-920E7F7EF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408" y="4647938"/>
            <a:ext cx="1721472" cy="146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05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41C8858-34BD-1D73-19D4-A5341A008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-102636"/>
            <a:ext cx="10515600" cy="1325563"/>
          </a:xfrm>
        </p:spPr>
        <p:txBody>
          <a:bodyPr>
            <a:normAutofit/>
          </a:bodyPr>
          <a:lstStyle/>
          <a:p>
            <a:r>
              <a:rPr lang="it-IT" sz="4000" dirty="0" err="1">
                <a:latin typeface="+mn-lt"/>
              </a:rPr>
              <a:t>Renewable</a:t>
            </a:r>
            <a:r>
              <a:rPr lang="it-IT" sz="4000" dirty="0">
                <a:latin typeface="+mn-lt"/>
              </a:rPr>
              <a:t> energy for </a:t>
            </a:r>
            <a:r>
              <a:rPr lang="it-IT" sz="4000" dirty="0" err="1">
                <a:latin typeface="+mn-lt"/>
              </a:rPr>
              <a:t>heating</a:t>
            </a:r>
            <a:r>
              <a:rPr lang="it-IT" sz="4000" dirty="0">
                <a:latin typeface="+mn-lt"/>
              </a:rPr>
              <a:t> and </a:t>
            </a:r>
            <a:r>
              <a:rPr lang="it-IT" sz="4000" dirty="0" err="1">
                <a:latin typeface="+mn-lt"/>
              </a:rPr>
              <a:t>cooling</a:t>
            </a:r>
            <a:endParaRPr lang="en-GB" sz="4000" dirty="0">
              <a:latin typeface="+mn-lt"/>
            </a:endParaRPr>
          </a:p>
        </p:txBody>
      </p:sp>
      <p:pic>
        <p:nvPicPr>
          <p:cNvPr id="4" name="Picture 3" descr="A graph of a graph showing the amount of the amount of water in the thermal sector&#10;&#10;Description automatically generated with medium confidence">
            <a:extLst>
              <a:ext uri="{FF2B5EF4-FFF2-40B4-BE49-F238E27FC236}">
                <a16:creationId xmlns:a16="http://schemas.microsoft.com/office/drawing/2014/main" id="{D6F93418-3FEA-1DE0-6F03-B512A1BE8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46" y="2028263"/>
            <a:ext cx="8180797" cy="29740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331CE4-9AD0-8CA5-B290-A8E7683C1045}"/>
              </a:ext>
            </a:extLst>
          </p:cNvPr>
          <p:cNvSpPr txBox="1"/>
          <p:nvPr/>
        </p:nvSpPr>
        <p:spPr>
          <a:xfrm>
            <a:off x="2081046" y="1500529"/>
            <a:ext cx="2646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chemeClr val="bg1"/>
                </a:solidFill>
              </a:rPr>
              <a:t>Projection</a:t>
            </a:r>
            <a:r>
              <a:rPr lang="it-IT" sz="2400" b="1" dirty="0">
                <a:solidFill>
                  <a:schemeClr val="bg1"/>
                </a:solidFill>
              </a:rPr>
              <a:t> to 2050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140452B9-8904-AA6B-3F38-43DD06B08628}"/>
              </a:ext>
            </a:extLst>
          </p:cNvPr>
          <p:cNvSpPr/>
          <p:nvPr/>
        </p:nvSpPr>
        <p:spPr>
          <a:xfrm flipH="1">
            <a:off x="1227189" y="1731362"/>
            <a:ext cx="758952" cy="722376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" descr="A chart of different colors&#10;&#10;Description automatically generated">
            <a:extLst>
              <a:ext uri="{FF2B5EF4-FFF2-40B4-BE49-F238E27FC236}">
                <a16:creationId xmlns:a16="http://schemas.microsoft.com/office/drawing/2014/main" id="{8E983F58-2685-8419-5079-7B44F149C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00" y="5074632"/>
            <a:ext cx="1721472" cy="146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2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CF1FE-C042-4E64-30AA-66924993D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000" dirty="0" err="1">
                <a:latin typeface="+mn-lt"/>
              </a:rPr>
              <a:t>Renewable</a:t>
            </a:r>
            <a:r>
              <a:rPr lang="it-IT" sz="4000" dirty="0">
                <a:latin typeface="+mn-lt"/>
              </a:rPr>
              <a:t> energy in the </a:t>
            </a:r>
            <a:r>
              <a:rPr lang="it-IT" sz="4000" dirty="0" err="1">
                <a:latin typeface="+mn-lt"/>
              </a:rPr>
              <a:t>transport</a:t>
            </a:r>
            <a:r>
              <a:rPr lang="it-IT" sz="4000" dirty="0">
                <a:latin typeface="+mn-lt"/>
              </a:rPr>
              <a:t> </a:t>
            </a:r>
            <a:r>
              <a:rPr lang="it-IT" sz="4000" dirty="0" err="1">
                <a:latin typeface="+mn-lt"/>
              </a:rPr>
              <a:t>sector</a:t>
            </a:r>
            <a:endParaRPr lang="en-GB" sz="4000" dirty="0">
              <a:latin typeface="+mn-lt"/>
            </a:endParaRPr>
          </a:p>
        </p:txBody>
      </p:sp>
      <p:pic>
        <p:nvPicPr>
          <p:cNvPr id="4" name="Picture 3" descr="A close-up of a car&#10;&#10;Description automatically generated">
            <a:extLst>
              <a:ext uri="{FF2B5EF4-FFF2-40B4-BE49-F238E27FC236}">
                <a16:creationId xmlns:a16="http://schemas.microsoft.com/office/drawing/2014/main" id="{BF570468-F4D7-1D1C-A649-0424D5708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5" y="2753668"/>
            <a:ext cx="5127170" cy="3169246"/>
          </a:xfrm>
          <a:prstGeom prst="rect">
            <a:avLst/>
          </a:prstGeom>
        </p:spPr>
      </p:pic>
      <p:pic>
        <p:nvPicPr>
          <p:cNvPr id="14" name="Content Placeholder 13" descr="A group of round buildings in a field&#10;&#10;Description automatically generated">
            <a:extLst>
              <a:ext uri="{FF2B5EF4-FFF2-40B4-BE49-F238E27FC236}">
                <a16:creationId xmlns:a16="http://schemas.microsoft.com/office/drawing/2014/main" id="{C9CB2DE4-F2FC-6DDC-2056-E7297C1DA4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55" y="2755773"/>
            <a:ext cx="5620076" cy="3167141"/>
          </a:xfrm>
        </p:spPr>
      </p:pic>
    </p:spTree>
    <p:extLst>
      <p:ext uri="{BB962C8B-B14F-4D97-AF65-F5344CB8AC3E}">
        <p14:creationId xmlns:p14="http://schemas.microsoft.com/office/powerpoint/2010/main" val="1716518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358</Words>
  <Application>Microsoft Office PowerPoint</Application>
  <PresentationFormat>Widescreen</PresentationFormat>
  <Paragraphs>49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Energy situation and strategy in Italy</vt:lpstr>
      <vt:lpstr>Italy energy mix in 2021</vt:lpstr>
      <vt:lpstr>Renewable energy for electricity production</vt:lpstr>
      <vt:lpstr>Renewable energy for electricity production</vt:lpstr>
      <vt:lpstr>Renewable energy for electricity production</vt:lpstr>
      <vt:lpstr>Renewable energy for heating and cooling</vt:lpstr>
      <vt:lpstr>Renewable energy for heating and cooling</vt:lpstr>
      <vt:lpstr>Renewable energy for heating and cooling</vt:lpstr>
      <vt:lpstr>Renewable energy in the transport sector</vt:lpstr>
      <vt:lpstr>Renewable energy in the transport sector</vt:lpstr>
      <vt:lpstr>Renewable energy in the transport sector</vt:lpstr>
      <vt:lpstr>PowerPoint Presentation</vt:lpstr>
      <vt:lpstr>PowerPoint Presentation</vt:lpstr>
      <vt:lpstr>Italian vs European Union targets for 2020</vt:lpstr>
      <vt:lpstr>Italian vs European Union targets for 2030</vt:lpstr>
      <vt:lpstr>Italian vs European Union targets for 2050</vt:lpstr>
      <vt:lpstr>Energy security dimension</vt:lpstr>
      <vt:lpstr>Energy security dimension</vt:lpstr>
      <vt:lpstr>Energy security dimension</vt:lpstr>
      <vt:lpstr>Energy security dimension</vt:lpstr>
      <vt:lpstr>Conclusions</vt:lpstr>
      <vt:lpstr>Conclusions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RESTA DAVIDE</dc:creator>
  <cp:lastModifiedBy>RESTA DAVIDE</cp:lastModifiedBy>
  <cp:revision>33</cp:revision>
  <dcterms:created xsi:type="dcterms:W3CDTF">2023-08-29T11:36:04Z</dcterms:created>
  <dcterms:modified xsi:type="dcterms:W3CDTF">2023-09-02T17:34:29Z</dcterms:modified>
</cp:coreProperties>
</file>